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9" r:id="rId3"/>
    <p:sldId id="261" r:id="rId4"/>
    <p:sldId id="262" r:id="rId5"/>
    <p:sldId id="260" r:id="rId6"/>
    <p:sldId id="263" r:id="rId7"/>
    <p:sldId id="265" r:id="rId8"/>
    <p:sldId id="266" r:id="rId9"/>
    <p:sldId id="267" r:id="rId10"/>
    <p:sldId id="268" r:id="rId11"/>
    <p:sldId id="270" r:id="rId12"/>
    <p:sldId id="27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1" autoAdjust="0"/>
    <p:restoredTop sz="94660"/>
  </p:normalViewPr>
  <p:slideViewPr>
    <p:cSldViewPr snapToGrid="0">
      <p:cViewPr varScale="1">
        <p:scale>
          <a:sx n="80" d="100"/>
          <a:sy n="80" d="100"/>
        </p:scale>
        <p:origin x="437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\\elcentro\Public\Book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amanzan\workspace\DEVS_Suite_3.0.0_mixed_win64\src\cse561\Documents\ExperimentMetric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chael\Desktop\Book1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Total Power</a:t>
            </a:r>
          </a:p>
        </c:rich>
      </c:tx>
      <c:layout>
        <c:manualLayout>
          <c:xMode val="edge"/>
          <c:yMode val="edge"/>
          <c:x val="0.39560411198600182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Sheet2!$B$31</c:f>
              <c:strCache>
                <c:ptCount val="1"/>
                <c:pt idx="0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Sheet2!$B$32:$B$36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Sheet2!$C$31</c:f>
              <c:strCache>
                <c:ptCount val="1"/>
                <c:pt idx="0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Sheet2!$C$32:$C$36</c:f>
              <c:numCache>
                <c:formatCode>General</c:formatCode>
                <c:ptCount val="5"/>
                <c:pt idx="0">
                  <c:v>6655.1</c:v>
                </c:pt>
                <c:pt idx="1">
                  <c:v>8313.98</c:v>
                </c:pt>
                <c:pt idx="2">
                  <c:v>9972.86</c:v>
                </c:pt>
                <c:pt idx="3">
                  <c:v>11631.74</c:v>
                </c:pt>
                <c:pt idx="4">
                  <c:v>13290.62</c:v>
                </c:pt>
              </c:numCache>
            </c:numRef>
          </c:val>
        </c:ser>
        <c:ser>
          <c:idx val="2"/>
          <c:order val="2"/>
          <c:tx>
            <c:strRef>
              <c:f>Sheet2!$D$31</c:f>
              <c:strCache>
                <c:ptCount val="1"/>
                <c:pt idx="0">
                  <c:v>Level 3 (mJ)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Sheet2!$A$32:$A$36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Sheet2!$D$32:$D$36</c:f>
              <c:numCache>
                <c:formatCode>General</c:formatCode>
                <c:ptCount val="5"/>
                <c:pt idx="0">
                  <c:v>15570.8416</c:v>
                </c:pt>
                <c:pt idx="1">
                  <c:v>16198.063200000001</c:v>
                </c:pt>
                <c:pt idx="2">
                  <c:v>16813.3848</c:v>
                </c:pt>
                <c:pt idx="3">
                  <c:v>17428.706399999999</c:v>
                </c:pt>
                <c:pt idx="4">
                  <c:v>18044.28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2696048"/>
        <c:axId val="242694872"/>
      </c:barChart>
      <c:catAx>
        <c:axId val="2426960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4872"/>
        <c:crosses val="autoZero"/>
        <c:auto val="1"/>
        <c:lblAlgn val="ctr"/>
        <c:lblOffset val="100"/>
        <c:noMultiLvlLbl val="0"/>
      </c:catAx>
      <c:valAx>
        <c:axId val="242694872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6048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Sheet2!$B$22:$B$23</c:f>
              <c:strCache>
                <c:ptCount val="2"/>
                <c:pt idx="1">
                  <c:v>Level 1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numFmt formatCode="#,##0;\-#,##0" sourceLinked="0"/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b" anchorCtr="0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Sheet2!$B$24:$B$28</c:f>
              <c:numCache>
                <c:formatCode>General</c:formatCode>
                <c:ptCount val="5"/>
                <c:pt idx="0">
                  <c:v>6650.1</c:v>
                </c:pt>
                <c:pt idx="1">
                  <c:v>8308.98</c:v>
                </c:pt>
                <c:pt idx="2">
                  <c:v>9967.86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ser>
          <c:idx val="1"/>
          <c:order val="1"/>
          <c:tx>
            <c:strRef>
              <c:f>Sheet2!$C$22:$C$23</c:f>
              <c:strCache>
                <c:ptCount val="2"/>
                <c:pt idx="1">
                  <c:v>Level 2 (mJ)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54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Sheet2!$A$24:$A$28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Sheet2!$C$24:$C$28</c:f>
              <c:numCache>
                <c:formatCode>General</c:formatCode>
                <c:ptCount val="5"/>
                <c:pt idx="0">
                  <c:v>6650.1</c:v>
                </c:pt>
                <c:pt idx="1">
                  <c:v>8313.98</c:v>
                </c:pt>
                <c:pt idx="2">
                  <c:v>9972.86</c:v>
                </c:pt>
                <c:pt idx="3">
                  <c:v>11626.74</c:v>
                </c:pt>
                <c:pt idx="4">
                  <c:v>13285.62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98"/>
        <c:overlap val="-15"/>
        <c:axId val="242696440"/>
        <c:axId val="242697616"/>
      </c:barChart>
      <c:catAx>
        <c:axId val="24269644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7616"/>
        <c:crosses val="autoZero"/>
        <c:auto val="1"/>
        <c:lblAlgn val="ctr"/>
        <c:lblOffset val="100"/>
        <c:noMultiLvlLbl val="0"/>
      </c:catAx>
      <c:valAx>
        <c:axId val="242697616"/>
        <c:scaling>
          <c:orientation val="minMax"/>
          <c:min val="6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64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layout>
        <c:manualLayout>
          <c:xMode val="edge"/>
          <c:yMode val="edge"/>
          <c:x val="0.37165966754155733"/>
          <c:y val="3.24074074074074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Sheet2!$B$39</c:f>
              <c:strCache>
                <c:ptCount val="1"/>
                <c:pt idx="0">
                  <c:v>Level 3 - Hash (mJ)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Sheet2!$A$40:$A$44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Sheet2!$B$40:$B$44</c:f>
              <c:numCache>
                <c:formatCode>General</c:formatCode>
                <c:ptCount val="5"/>
                <c:pt idx="0">
                  <c:v>6.0415999999999999</c:v>
                </c:pt>
                <c:pt idx="1">
                  <c:v>12.0832</c:v>
                </c:pt>
                <c:pt idx="2">
                  <c:v>18.1248</c:v>
                </c:pt>
                <c:pt idx="3">
                  <c:v>24.166399999999999</c:v>
                </c:pt>
                <c:pt idx="4">
                  <c:v>30.207999999999998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2701144"/>
        <c:axId val="242696832"/>
      </c:barChart>
      <c:catAx>
        <c:axId val="24270114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6832"/>
        <c:crosses val="autoZero"/>
        <c:auto val="1"/>
        <c:lblAlgn val="ctr"/>
        <c:lblOffset val="100"/>
        <c:noMultiLvlLbl val="0"/>
      </c:catAx>
      <c:valAx>
        <c:axId val="242696832"/>
        <c:scaling>
          <c:orientation val="minMax"/>
          <c:min val="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701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Sheet2!$B$46</c:f>
              <c:strCache>
                <c:ptCount val="1"/>
                <c:pt idx="0">
                  <c:v>Level 3 -Assymetric Encryption (J)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Sheet2!$A$47:$A$51</c:f>
              <c:strCache>
                <c:ptCount val="5"/>
                <c:pt idx="0">
                  <c:v>0 B</c:v>
                </c:pt>
                <c:pt idx="1">
                  <c:v>1024 B</c:v>
                </c:pt>
                <c:pt idx="2">
                  <c:v>2048 B</c:v>
                </c:pt>
                <c:pt idx="3">
                  <c:v>3072 B</c:v>
                </c:pt>
                <c:pt idx="4">
                  <c:v>4096 B</c:v>
                </c:pt>
              </c:strCache>
            </c:strRef>
          </c:cat>
          <c:val>
            <c:numRef>
              <c:f>Sheet2!$B$47:$B$51</c:f>
              <c:numCache>
                <c:formatCode>General</c:formatCode>
                <c:ptCount val="5"/>
                <c:pt idx="0">
                  <c:v>15564.8</c:v>
                </c:pt>
                <c:pt idx="1">
                  <c:v>16185.98</c:v>
                </c:pt>
                <c:pt idx="2">
                  <c:v>16795.259999999998</c:v>
                </c:pt>
                <c:pt idx="3">
                  <c:v>17404.54</c:v>
                </c:pt>
                <c:pt idx="4">
                  <c:v>18013.82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42694480"/>
        <c:axId val="242698008"/>
      </c:barChart>
      <c:catAx>
        <c:axId val="242694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8008"/>
        <c:crosses val="autoZero"/>
        <c:auto val="1"/>
        <c:lblAlgn val="ctr"/>
        <c:lblOffset val="100"/>
        <c:noMultiLvlLbl val="0"/>
      </c:catAx>
      <c:valAx>
        <c:axId val="242698008"/>
        <c:scaling>
          <c:orientation val="minMax"/>
          <c:min val="155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42694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media1.m4a>
</file>

<file path=ppt/media/media10.m4a>
</file>

<file path=ppt/media/media2.m4a>
</file>

<file path=ppt/media/media3.mp4>
</file>

<file path=ppt/media/media4.m4a>
</file>

<file path=ppt/media/media5.mp4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09902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6167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539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9121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004825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393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075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963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48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7675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solidFill>
            <a:schemeClr val="accent1"/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9643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135F054D-C274-41BD-B9AA-BC68F2789058}" type="datetimeFigureOut">
              <a:rPr lang="en-US" smtClean="0"/>
              <a:t>12/6/2015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229C4ED8-5E5D-4485-A26F-F8818F21F62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chart" Target="../charts/chart3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chart" Target="../charts/char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chart" Target="../charts/chart1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hart" Target="../charts/chart2.xml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472" y="561975"/>
            <a:ext cx="10472928" cy="3295650"/>
          </a:xfrm>
        </p:spPr>
        <p:txBody>
          <a:bodyPr>
            <a:normAutofit/>
          </a:bodyPr>
          <a:lstStyle/>
          <a:p>
            <a:r>
              <a:rPr lang="en-US" dirty="0" smtClean="0"/>
              <a:t>Power Performance and Security Levels in Computing Devices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703050"/>
            <a:ext cx="9144000" cy="165576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CSE 561</a:t>
            </a:r>
          </a:p>
          <a:p>
            <a:endParaRPr lang="en-US" dirty="0"/>
          </a:p>
          <a:p>
            <a:r>
              <a:rPr lang="en-US" dirty="0" smtClean="0"/>
              <a:t>Freddy Chiu</a:t>
            </a:r>
          </a:p>
          <a:p>
            <a:r>
              <a:rPr lang="en-US" dirty="0" smtClean="0"/>
              <a:t>Michael Manzano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7249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000"/>
    </mc:Choice>
    <mc:Fallback xmlns="">
      <p:transition spd="slow" advClick="0" advTm="4000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– Hash engine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930381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075065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00"/>
    </mc:Choice>
    <mc:Fallback xmlns="">
      <p:transition spd="slow" advTm="1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7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Level 3 - Asymmetric power consumption (</a:t>
            </a:r>
            <a:r>
              <a:rPr lang="en-US" dirty="0" err="1" smtClean="0"/>
              <a:t>mJ</a:t>
            </a:r>
            <a:r>
              <a:rPr lang="en-US" dirty="0" smtClean="0"/>
              <a:t>)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06900385"/>
              </p:ext>
            </p:extLst>
          </p:nvPr>
        </p:nvGraphicFramePr>
        <p:xfrm>
          <a:off x="838200" y="1825625"/>
          <a:ext cx="9652279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6246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000"/>
    </mc:Choice>
    <mc:Fallback xmlns="">
      <p:transition spd="slow" advTm="11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69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 security levels and payload sizes increase so does </a:t>
            </a:r>
            <a:r>
              <a:rPr lang="en-US" dirty="0" smtClean="0"/>
              <a:t>power</a:t>
            </a:r>
          </a:p>
          <a:p>
            <a:endParaRPr lang="en-US" dirty="0"/>
          </a:p>
          <a:p>
            <a:r>
              <a:rPr lang="en-US" dirty="0" smtClean="0"/>
              <a:t>Always an initial jump in power just to get </a:t>
            </a:r>
            <a:r>
              <a:rPr lang="en-US" smtClean="0"/>
              <a:t>authentication flowing</a:t>
            </a:r>
            <a:endParaRPr lang="en-US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260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2400" dirty="0" smtClean="0"/>
          </a:p>
          <a:p>
            <a:r>
              <a:rPr lang="en-US" sz="2400" dirty="0" smtClean="0"/>
              <a:t>Model critical components in the authentication flow to understand power performance based on different security levels from a device’s perspective.</a:t>
            </a:r>
          </a:p>
          <a:p>
            <a:endParaRPr lang="en-US" sz="2400" dirty="0"/>
          </a:p>
        </p:txBody>
      </p:sp>
      <p:pic>
        <p:nvPicPr>
          <p:cNvPr id="5" name="Goal recording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429625" y="52578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08551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Levels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2228851"/>
            <a:ext cx="8595360" cy="3619500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Level 1:</a:t>
            </a:r>
          </a:p>
          <a:p>
            <a:pPr lvl="1"/>
            <a:r>
              <a:rPr lang="en-US" dirty="0" smtClean="0"/>
              <a:t>Encryption required</a:t>
            </a:r>
          </a:p>
          <a:p>
            <a:pPr lvl="1"/>
            <a:r>
              <a:rPr lang="en-US" dirty="0" smtClean="0"/>
              <a:t>No identify proofing</a:t>
            </a:r>
          </a:p>
          <a:p>
            <a:r>
              <a:rPr lang="en-US" dirty="0" smtClean="0"/>
              <a:t>Level 2:</a:t>
            </a:r>
          </a:p>
          <a:p>
            <a:pPr lvl="1"/>
            <a:r>
              <a:rPr lang="en-US" dirty="0" smtClean="0"/>
              <a:t>Single factor authentication (one time password, pin, security question, fingerprint,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r>
              <a:rPr lang="en-US" dirty="0" smtClean="0"/>
              <a:t>Level 3:</a:t>
            </a:r>
          </a:p>
          <a:p>
            <a:pPr lvl="1"/>
            <a:r>
              <a:rPr lang="en-US" dirty="0" smtClean="0"/>
              <a:t>Repudiation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Levels 1 and 2: Kerberos (KDC)</a:t>
            </a:r>
          </a:p>
          <a:p>
            <a:r>
              <a:rPr lang="en-US" dirty="0" smtClean="0"/>
              <a:t>Level 3: Public Key Infrastructure (PKI)</a:t>
            </a:r>
            <a:endParaRPr lang="en-US" dirty="0"/>
          </a:p>
        </p:txBody>
      </p:sp>
      <p:pic>
        <p:nvPicPr>
          <p:cNvPr id="8" name="Security Levels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7650" y="50673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97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3000"/>
    </mc:Choice>
    <mc:Fallback xmlns="">
      <p:transition spd="slow" advClick="0" advTm="33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872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Kerberos (KDC) and Public Key Infrastructure (PKI)</a:t>
            </a:r>
            <a:endParaRPr lang="en-US" dirty="0"/>
          </a:p>
        </p:txBody>
      </p:sp>
      <p:pic>
        <p:nvPicPr>
          <p:cNvPr id="6" name="650EBA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6413" y="1828800"/>
            <a:ext cx="5026025" cy="4351338"/>
          </a:xfrm>
        </p:spPr>
      </p:pic>
    </p:spTree>
    <p:extLst>
      <p:ext uri="{BB962C8B-B14F-4D97-AF65-F5344CB8AC3E}">
        <p14:creationId xmlns:p14="http://schemas.microsoft.com/office/powerpoint/2010/main" val="2063407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32000"/>
    </mc:Choice>
    <mc:Fallback xmlns="">
      <p:transition spd="slow" advClick="0" advTm="32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64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Interactions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2057400" y="2657475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Device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657850" y="2657475"/>
            <a:ext cx="1869948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Authentication Server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5972175" y="4838066"/>
            <a:ext cx="1181100" cy="10191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Receiver</a:t>
            </a:r>
            <a:endParaRPr lang="en-US" dirty="0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3238500" y="2928938"/>
            <a:ext cx="241935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3238500" y="3367088"/>
            <a:ext cx="2419350" cy="0"/>
          </a:xfrm>
          <a:prstGeom prst="straightConnector1">
            <a:avLst/>
          </a:prstGeom>
          <a:ln w="38100"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6343650" y="3676650"/>
            <a:ext cx="0" cy="1161416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6791325" y="3676650"/>
            <a:ext cx="0" cy="1161416"/>
          </a:xfrm>
          <a:prstGeom prst="straightConnector1">
            <a:avLst/>
          </a:prstGeom>
          <a:ln w="38100">
            <a:prstDash val="sysDash"/>
            <a:headEnd type="triangl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4476750" y="245745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4513431" y="337768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3038475" y="3676650"/>
            <a:ext cx="2933700" cy="1476375"/>
          </a:xfrm>
          <a:prstGeom prst="straightConnector1">
            <a:avLst/>
          </a:prstGeom>
          <a:ln w="38100"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633203" y="420159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pic>
        <p:nvPicPr>
          <p:cNvPr id="27" name="Simplifie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72575" y="534765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196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24000"/>
    </mc:Choice>
    <mc:Fallback xmlns="">
      <p:transition spd="slow" advClick="0" advTm="24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90" fill="hold"/>
                                        <p:tgtEl>
                                          <p:spTgt spid="2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B6C317F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5459" y="150486"/>
            <a:ext cx="10126841" cy="6458277"/>
          </a:xfrm>
        </p:spPr>
      </p:pic>
    </p:spTree>
    <p:extLst>
      <p:ext uri="{BB962C8B-B14F-4D97-AF65-F5344CB8AC3E}">
        <p14:creationId xmlns:p14="http://schemas.microsoft.com/office/powerpoint/2010/main" val="25262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59000"/>
    </mc:Choice>
    <mc:Fallback xmlns="">
      <p:transition spd="slow" advClick="0" advTm="59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 smtClean="0"/>
              <a:t>All experiments done across 3 levels of security </a:t>
            </a:r>
          </a:p>
          <a:p>
            <a:endParaRPr lang="en-US" dirty="0" smtClean="0"/>
          </a:p>
          <a:p>
            <a:r>
              <a:rPr lang="en-US" dirty="0" smtClean="0"/>
              <a:t>Record power consumption on payload sizes of:</a:t>
            </a:r>
          </a:p>
          <a:p>
            <a:pPr lvl="1"/>
            <a:r>
              <a:rPr lang="en-US" dirty="0" smtClean="0"/>
              <a:t>0B, 1024B, 2048B, 3072B, 4096B</a:t>
            </a:r>
          </a:p>
          <a:p>
            <a:endParaRPr lang="en-US" dirty="0" smtClean="0"/>
          </a:p>
          <a:p>
            <a:r>
              <a:rPr lang="en-US" dirty="0" smtClean="0"/>
              <a:t>Power consumption of different specifications</a:t>
            </a:r>
          </a:p>
          <a:p>
            <a:pPr lvl="1"/>
            <a:r>
              <a:rPr lang="en-US" dirty="0"/>
              <a:t>AES128: 1.62 </a:t>
            </a:r>
            <a:r>
              <a:rPr lang="en-US" dirty="0" err="1" smtClean="0"/>
              <a:t>mjPerByte</a:t>
            </a:r>
            <a:r>
              <a:rPr lang="en-US" dirty="0" smtClean="0"/>
              <a:t> (Symmetric encryption)</a:t>
            </a:r>
            <a:endParaRPr lang="en-US" sz="2000" dirty="0"/>
          </a:p>
          <a:p>
            <a:pPr lvl="1"/>
            <a:r>
              <a:rPr lang="en-US" dirty="0"/>
              <a:t>RSA1024 Encrypt</a:t>
            </a:r>
            <a:r>
              <a:rPr lang="en-US" dirty="0" smtClean="0"/>
              <a:t>: 15.2 </a:t>
            </a:r>
            <a:r>
              <a:rPr lang="en-US" dirty="0" err="1" smtClean="0"/>
              <a:t>mjPerByte</a:t>
            </a:r>
            <a:r>
              <a:rPr lang="en-US" dirty="0" smtClean="0"/>
              <a:t>  (Asymmetric encryption)</a:t>
            </a:r>
            <a:endParaRPr lang="en-US" sz="2000" dirty="0"/>
          </a:p>
          <a:p>
            <a:pPr lvl="1"/>
            <a:r>
              <a:rPr lang="en-US" smtClean="0"/>
              <a:t>SHA1</a:t>
            </a:r>
            <a:r>
              <a:rPr lang="en-US" dirty="0"/>
              <a:t>: 5.9 </a:t>
            </a:r>
            <a:r>
              <a:rPr lang="en-US" dirty="0" err="1" smtClean="0"/>
              <a:t>mjPerByte</a:t>
            </a:r>
            <a:r>
              <a:rPr lang="en-US" dirty="0" smtClean="0"/>
              <a:t> (Hash)</a:t>
            </a:r>
            <a:endParaRPr lang="en-US" sz="2000" dirty="0"/>
          </a:p>
          <a:p>
            <a:pPr lvl="1"/>
            <a:endParaRPr lang="en-US" dirty="0" smtClean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10830" y="618013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897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46000"/>
    </mc:Choice>
    <mc:Fallback xmlns="">
      <p:transition spd="slow" advClick="0" advTm="46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59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Total Power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01924129"/>
              </p:ext>
            </p:extLst>
          </p:nvPr>
        </p:nvGraphicFramePr>
        <p:xfrm>
          <a:off x="1261872" y="1828799"/>
          <a:ext cx="8595360" cy="43481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193924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000"/>
    </mc:Choice>
    <mc:Fallback xmlns="">
      <p:transition spd="slow" advTm="30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Symmetric Encryption Usage</a:t>
            </a:r>
            <a:endParaRPr lang="en-US" dirty="0"/>
          </a:p>
        </p:txBody>
      </p:sp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0837" y="6176963"/>
            <a:ext cx="487363" cy="48736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1478777"/>
              </p:ext>
            </p:extLst>
          </p:nvPr>
        </p:nvGraphicFramePr>
        <p:xfrm>
          <a:off x="1261872" y="1828800"/>
          <a:ext cx="8595360" cy="434816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561663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000"/>
    </mc:Choice>
    <mc:Fallback xmlns="">
      <p:transition spd="slow" advTm="2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65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View">
      <a:maj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Schoolbook" panose="020406040505050203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TM03457515[[fn=View]]</Template>
  <TotalTime>239</TotalTime>
  <Words>219</Words>
  <Application>Microsoft Office PowerPoint</Application>
  <PresentationFormat>Widescreen</PresentationFormat>
  <Paragraphs>48</Paragraphs>
  <Slides>12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Schoolbook</vt:lpstr>
      <vt:lpstr>Wingdings 2</vt:lpstr>
      <vt:lpstr>View</vt:lpstr>
      <vt:lpstr>Power Performance and Security Levels in Computing Devices</vt:lpstr>
      <vt:lpstr>Goal</vt:lpstr>
      <vt:lpstr>Security Levels</vt:lpstr>
      <vt:lpstr>Kerberos (KDC) and Public Key Infrastructure (PKI)</vt:lpstr>
      <vt:lpstr>Simplified Interactions</vt:lpstr>
      <vt:lpstr>PowerPoint Presentation</vt:lpstr>
      <vt:lpstr>Experiment Setup</vt:lpstr>
      <vt:lpstr>Total Power</vt:lpstr>
      <vt:lpstr>Symmetric Encryption Usage</vt:lpstr>
      <vt:lpstr>Level 3 – Hash engine power consumption (mJ)</vt:lpstr>
      <vt:lpstr>Level 3 - Asymmetric power consumption (mJ)</vt:lpstr>
      <vt:lpstr>Conclusions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freddy c</dc:creator>
  <cp:lastModifiedBy>Manzano, Michael A</cp:lastModifiedBy>
  <cp:revision>40</cp:revision>
  <dcterms:created xsi:type="dcterms:W3CDTF">2015-12-06T03:00:52Z</dcterms:created>
  <dcterms:modified xsi:type="dcterms:W3CDTF">2015-12-06T08:10:31Z</dcterms:modified>
</cp:coreProperties>
</file>

<file path=docProps/thumbnail.jpeg>
</file>